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10287000" cx="18288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Fnok39MWVyvxrG058MxIAXQA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22" Type="http://schemas.openxmlformats.org/officeDocument/2006/relationships/image" Target="../media/image31.jpg"/><Relationship Id="rId21" Type="http://schemas.openxmlformats.org/officeDocument/2006/relationships/image" Target="../media/image8.png"/><Relationship Id="rId24" Type="http://schemas.openxmlformats.org/officeDocument/2006/relationships/image" Target="../media/image32.png"/><Relationship Id="rId23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4.jpg"/><Relationship Id="rId25" Type="http://schemas.openxmlformats.org/officeDocument/2006/relationships/image" Target="../media/image29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3.jpg"/><Relationship Id="rId8" Type="http://schemas.openxmlformats.org/officeDocument/2006/relationships/image" Target="../media/image6.png"/><Relationship Id="rId11" Type="http://schemas.openxmlformats.org/officeDocument/2006/relationships/image" Target="../media/image19.jpg"/><Relationship Id="rId10" Type="http://schemas.openxmlformats.org/officeDocument/2006/relationships/image" Target="../media/image3.png"/><Relationship Id="rId13" Type="http://schemas.openxmlformats.org/officeDocument/2006/relationships/image" Target="../media/image16.png"/><Relationship Id="rId12" Type="http://schemas.openxmlformats.org/officeDocument/2006/relationships/image" Target="../media/image12.jpg"/><Relationship Id="rId15" Type="http://schemas.openxmlformats.org/officeDocument/2006/relationships/image" Target="../media/image14.png"/><Relationship Id="rId14" Type="http://schemas.openxmlformats.org/officeDocument/2006/relationships/image" Target="../media/image9.png"/><Relationship Id="rId17" Type="http://schemas.openxmlformats.org/officeDocument/2006/relationships/image" Target="../media/image17.png"/><Relationship Id="rId16" Type="http://schemas.openxmlformats.org/officeDocument/2006/relationships/image" Target="../media/image18.png"/><Relationship Id="rId19" Type="http://schemas.openxmlformats.org/officeDocument/2006/relationships/image" Target="../media/image5.jpg"/><Relationship Id="rId18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25.jpg"/><Relationship Id="rId5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Relationship Id="rId4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1038520" y="8465501"/>
            <a:ext cx="1318714" cy="784255"/>
            <a:chOff x="13094" y="13136"/>
            <a:chExt cx="1758286" cy="1045672"/>
          </a:xfrm>
        </p:grpSpPr>
        <p:sp>
          <p:nvSpPr>
            <p:cNvPr id="91" name="Google Shape;91;p1"/>
            <p:cNvSpPr/>
            <p:nvPr/>
          </p:nvSpPr>
          <p:spPr>
            <a:xfrm>
              <a:off x="13094" y="13136"/>
              <a:ext cx="1758286" cy="1045672"/>
            </a:xfrm>
            <a:custGeom>
              <a:rect b="b" l="l" r="r" t="t"/>
              <a:pathLst>
                <a:path extrusionOk="0" h="506284" w="852699">
                  <a:moveTo>
                    <a:pt x="252730" y="0"/>
                  </a:moveTo>
                  <a:lnTo>
                    <a:pt x="599969" y="0"/>
                  </a:lnTo>
                  <a:cubicBezTo>
                    <a:pt x="739669" y="0"/>
                    <a:pt x="852699" y="113215"/>
                    <a:pt x="852699" y="253143"/>
                  </a:cubicBezTo>
                  <a:cubicBezTo>
                    <a:pt x="852699" y="393070"/>
                    <a:pt x="739669" y="506285"/>
                    <a:pt x="599969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1F32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93198" y="397294"/>
              <a:ext cx="998079" cy="318901"/>
            </a:xfrm>
            <a:custGeom>
              <a:rect b="b" l="l" r="r" t="t"/>
              <a:pathLst>
                <a:path extrusionOk="0" h="434340" w="1359375">
                  <a:moveTo>
                    <a:pt x="1341595" y="187960"/>
                  </a:moveTo>
                  <a:lnTo>
                    <a:pt x="1079975" y="11430"/>
                  </a:lnTo>
                  <a:cubicBezTo>
                    <a:pt x="1062195" y="0"/>
                    <a:pt x="1039335" y="3810"/>
                    <a:pt x="1026635" y="21590"/>
                  </a:cubicBezTo>
                  <a:cubicBezTo>
                    <a:pt x="1015205" y="39370"/>
                    <a:pt x="1019015" y="62230"/>
                    <a:pt x="1036795" y="74930"/>
                  </a:cubicBezTo>
                  <a:lnTo>
                    <a:pt x="119554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95545" y="257810"/>
                  </a:lnTo>
                  <a:lnTo>
                    <a:pt x="1036795" y="364490"/>
                  </a:lnTo>
                  <a:cubicBezTo>
                    <a:pt x="1019015" y="375920"/>
                    <a:pt x="1015205" y="400050"/>
                    <a:pt x="1026635" y="417830"/>
                  </a:cubicBezTo>
                  <a:cubicBezTo>
                    <a:pt x="1034255" y="429260"/>
                    <a:pt x="1045685" y="434340"/>
                    <a:pt x="1058385" y="434340"/>
                  </a:cubicBezTo>
                  <a:cubicBezTo>
                    <a:pt x="1066005" y="434340"/>
                    <a:pt x="1073625" y="431800"/>
                    <a:pt x="1079975" y="427990"/>
                  </a:cubicBezTo>
                  <a:lnTo>
                    <a:pt x="1342865" y="251460"/>
                  </a:lnTo>
                  <a:cubicBezTo>
                    <a:pt x="1353025" y="243840"/>
                    <a:pt x="1359375" y="232410"/>
                    <a:pt x="1359375" y="219710"/>
                  </a:cubicBezTo>
                  <a:cubicBezTo>
                    <a:pt x="1359375" y="207010"/>
                    <a:pt x="1353025" y="195580"/>
                    <a:pt x="1341595" y="187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524000" y="2123918"/>
            <a:ext cx="10080122" cy="6244300"/>
            <a:chOff x="-143753" y="-1238453"/>
            <a:chExt cx="11497513" cy="3152134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-143753" y="-882910"/>
              <a:ext cx="11497513" cy="279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1" i="0" lang="en-US" sz="7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CENTRALISED OR </a:t>
              </a:r>
              <a:r>
                <a:rPr b="1" i="0" lang="en-US" sz="7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DECENTRALISED</a:t>
              </a:r>
              <a:r>
                <a:rPr b="1" i="0" lang="en-US" sz="7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PROCESS MAPPING TEAM?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1" i="0" lang="en-US" sz="7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 b="1" i="0" sz="7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-56838" y="-1238453"/>
              <a:ext cx="10266042" cy="34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rgbClr val="1F3256"/>
                  </a:solidFill>
                  <a:latin typeface="Roboto"/>
                  <a:ea typeface="Roboto"/>
                  <a:cs typeface="Roboto"/>
                  <a:sym typeface="Roboto"/>
                </a:rPr>
                <a:t>Process Governance Model</a:t>
              </a:r>
              <a:endParaRPr b="0" i="0" sz="4400" u="none" cap="none" strike="noStrike">
                <a:solidFill>
                  <a:srgbClr val="1F325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3200" y="552266"/>
            <a:ext cx="6451943" cy="685075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13988165" y="5911816"/>
            <a:ext cx="4161006" cy="284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Your one stop BPM shop: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891" lvl="1" marL="80008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PRIME BPM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891" lvl="1" marL="80008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BPM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891" lvl="1" marL="80008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Fixed Cost Process Mapping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891" lvl="1" marL="80008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BPM Coaching</a:t>
            </a:r>
            <a:b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075880" y="9415537"/>
            <a:ext cx="3781197" cy="798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www.primebpm.com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/>
          <p:nvPr/>
        </p:nvSpPr>
        <p:spPr>
          <a:xfrm>
            <a:off x="11957066" y="-152400"/>
            <a:ext cx="6330934" cy="10287000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0"/>
          <p:cNvCxnSpPr/>
          <p:nvPr/>
        </p:nvCxnSpPr>
        <p:spPr>
          <a:xfrm>
            <a:off x="593901" y="5676900"/>
            <a:ext cx="8854899" cy="0"/>
          </a:xfrm>
          <a:prstGeom prst="straightConnector1">
            <a:avLst/>
          </a:prstGeom>
          <a:noFill/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10"/>
          <p:cNvSpPr txBox="1"/>
          <p:nvPr/>
        </p:nvSpPr>
        <p:spPr>
          <a:xfrm>
            <a:off x="457200" y="4222504"/>
            <a:ext cx="10809765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29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organisation have a business process library?</a:t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10"/>
          <p:cNvCxnSpPr/>
          <p:nvPr/>
        </p:nvCxnSpPr>
        <p:spPr>
          <a:xfrm>
            <a:off x="593901" y="7810500"/>
            <a:ext cx="8854899" cy="0"/>
          </a:xfrm>
          <a:prstGeom prst="straightConnector1">
            <a:avLst/>
          </a:prstGeom>
          <a:noFill/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10"/>
          <p:cNvSpPr txBox="1"/>
          <p:nvPr/>
        </p:nvSpPr>
        <p:spPr>
          <a:xfrm>
            <a:off x="305315" y="2432739"/>
            <a:ext cx="11504401" cy="1307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organisation have a high level of Process Maturity?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457200" y="8226504"/>
            <a:ext cx="1080976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2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using the common toolset and methodology across the organisation?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9378" y="9029700"/>
            <a:ext cx="857042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12412467" y="928449"/>
            <a:ext cx="5185432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Which Model Works for You?</a:t>
            </a: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12412467" y="4000113"/>
            <a:ext cx="51854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 these questions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0"/>
          <p:cNvCxnSpPr/>
          <p:nvPr/>
        </p:nvCxnSpPr>
        <p:spPr>
          <a:xfrm>
            <a:off x="533400" y="3695700"/>
            <a:ext cx="8854899" cy="0"/>
          </a:xfrm>
          <a:prstGeom prst="straightConnector1">
            <a:avLst/>
          </a:prstGeom>
          <a:noFill/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10"/>
          <p:cNvSpPr txBox="1"/>
          <p:nvPr/>
        </p:nvSpPr>
        <p:spPr>
          <a:xfrm>
            <a:off x="423040" y="6169104"/>
            <a:ext cx="1084392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1429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right standards in place to ensure consistent documentation?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532631" y="420619"/>
            <a:ext cx="1104976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clarity in your processes and roles and responsibilities?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10"/>
          <p:cNvCxnSpPr/>
          <p:nvPr/>
        </p:nvCxnSpPr>
        <p:spPr>
          <a:xfrm>
            <a:off x="501302" y="1789198"/>
            <a:ext cx="8854899" cy="0"/>
          </a:xfrm>
          <a:prstGeom prst="straightConnector1">
            <a:avLst/>
          </a:prstGeom>
          <a:noFill/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9378" y="9029700"/>
            <a:ext cx="857042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 txBox="1"/>
          <p:nvPr/>
        </p:nvSpPr>
        <p:spPr>
          <a:xfrm>
            <a:off x="12412467" y="928449"/>
            <a:ext cx="5185432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Best Fit for You</a:t>
            </a:r>
            <a:b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457200" y="1900546"/>
            <a:ext cx="10809765" cy="3098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answers are mostly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already achieved a certain level of maturity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toolset, methodology and standards are in place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Decentralised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 Mapping Team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457200" y="5287489"/>
            <a:ext cx="9029700" cy="317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answers are mostly Nos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just started (or are considering starting) your process improvement efforts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ensure the initial momentum is not lost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820504" y="9029700"/>
            <a:ext cx="91618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Centralised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 Mapping Team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>
            <a:off x="0" y="-31532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13"/>
          <p:cNvGrpSpPr/>
          <p:nvPr/>
        </p:nvGrpSpPr>
        <p:grpSpPr>
          <a:xfrm>
            <a:off x="1244752" y="551543"/>
            <a:ext cx="5613246" cy="4398608"/>
            <a:chOff x="36324" y="-1524380"/>
            <a:chExt cx="6891059" cy="4661575"/>
          </a:xfrm>
        </p:grpSpPr>
        <p:pic>
          <p:nvPicPr>
            <p:cNvPr id="284" name="Google Shape;284;p13"/>
            <p:cNvPicPr preferRelativeResize="0"/>
            <p:nvPr/>
          </p:nvPicPr>
          <p:blipFill rotWithShape="1">
            <a:blip r:embed="rId3">
              <a:alphaModFix/>
            </a:blip>
            <a:srcRect b="71845" l="160" r="6608" t="21264"/>
            <a:stretch/>
          </p:blipFill>
          <p:spPr>
            <a:xfrm>
              <a:off x="101597" y="686068"/>
              <a:ext cx="6451601" cy="476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3"/>
            <p:cNvSpPr txBox="1"/>
            <p:nvPr/>
          </p:nvSpPr>
          <p:spPr>
            <a:xfrm>
              <a:off x="40591" y="-1524380"/>
              <a:ext cx="6886792" cy="1978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-US" sz="6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Combining the Power of Both </a:t>
              </a:r>
              <a:endParaRPr b="0" i="0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 txBox="1"/>
            <p:nvPr/>
          </p:nvSpPr>
          <p:spPr>
            <a:xfrm>
              <a:off x="36324" y="2452224"/>
              <a:ext cx="6516876" cy="684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13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 txBox="1"/>
          <p:nvPr/>
        </p:nvSpPr>
        <p:spPr>
          <a:xfrm>
            <a:off x="7620000" y="638629"/>
            <a:ext cx="10430798" cy="77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Centralised Team Ensure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2864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 control on the initiative and its objectives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2864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Standardised tool set and methodology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2864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Sustained momentum with a core focus area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6-12 months you will have: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Central repository of high priority processes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858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standards and tools defined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597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to a Decentralised Model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2864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process improvement a BAU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2864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additional cost in building a separate team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9378" y="9029700"/>
            <a:ext cx="857042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657557" y="527705"/>
            <a:ext cx="17706643" cy="1122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7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WE NEED PROCESS GOVERNANCE?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3733800" y="3924300"/>
            <a:ext cx="3581400" cy="3810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7124700" y="4000500"/>
            <a:ext cx="3581400" cy="3810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10515600" y="3924300"/>
            <a:ext cx="3581400" cy="3810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4648200" y="5443835"/>
            <a:ext cx="1905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8001000" y="5524500"/>
            <a:ext cx="1905000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1449050" y="5439370"/>
            <a:ext cx="1905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838200" y="1540346"/>
            <a:ext cx="17706643" cy="1795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Establishes tight control for BPM Initiatives by defining: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-5443" y="-14514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381000" y="495587"/>
            <a:ext cx="4038600" cy="104475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 Steps  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14"/>
          <p:cNvGrpSpPr/>
          <p:nvPr/>
        </p:nvGrpSpPr>
        <p:grpSpPr>
          <a:xfrm>
            <a:off x="7497606" y="1378857"/>
            <a:ext cx="10595118" cy="7220646"/>
            <a:chOff x="9167" y="484775"/>
            <a:chExt cx="10412462" cy="7135510"/>
          </a:xfrm>
        </p:grpSpPr>
        <p:sp>
          <p:nvSpPr>
            <p:cNvPr id="305" name="Google Shape;305;p14"/>
            <p:cNvSpPr/>
            <p:nvPr/>
          </p:nvSpPr>
          <p:spPr>
            <a:xfrm>
              <a:off x="9167" y="484775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4"/>
            <p:cNvSpPr txBox="1"/>
            <p:nvPr/>
          </p:nvSpPr>
          <p:spPr>
            <a:xfrm>
              <a:off x="57320" y="532928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Choose the Right Pilot Project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2990420" y="967037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4"/>
            <p:cNvSpPr txBox="1"/>
            <p:nvPr/>
          </p:nvSpPr>
          <p:spPr>
            <a:xfrm>
              <a:off x="2990420" y="1102947"/>
              <a:ext cx="406634" cy="407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845338" y="484775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 txBox="1"/>
            <p:nvPr/>
          </p:nvSpPr>
          <p:spPr>
            <a:xfrm>
              <a:off x="3949434" y="616013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Execute and Showcase the Pilot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826590" y="967037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4"/>
            <p:cNvSpPr txBox="1"/>
            <p:nvPr/>
          </p:nvSpPr>
          <p:spPr>
            <a:xfrm>
              <a:off x="6826590" y="1102947"/>
              <a:ext cx="406634" cy="407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7681508" y="484775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 txBox="1"/>
            <p:nvPr/>
          </p:nvSpPr>
          <p:spPr>
            <a:xfrm>
              <a:off x="7729661" y="532928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Develop and ensure the right skill set</a:t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 rot="5400000">
              <a:off x="8761116" y="2320657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8847704" y="2369980"/>
              <a:ext cx="407730" cy="406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7681508" y="3224897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7729661" y="3273050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Set the Right Standard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 rot="10800000">
              <a:off x="6859472" y="3707158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7033743" y="3843068"/>
              <a:ext cx="406634" cy="407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845338" y="3224897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3893491" y="3273050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Get The Right Toolset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 rot="10800000">
              <a:off x="3023301" y="3707158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3197572" y="3843068"/>
              <a:ext cx="406634" cy="407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9167" y="3224897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57320" y="3273050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Build the Larger Central Team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 rot="5400000">
              <a:off x="1088775" y="5060779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1175363" y="5110102"/>
              <a:ext cx="407730" cy="406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167" y="5965019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57320" y="6013172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7. Build the Enterprise Process Library 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990420" y="6447280"/>
              <a:ext cx="580905" cy="6795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4"/>
            <p:cNvSpPr txBox="1"/>
            <p:nvPr/>
          </p:nvSpPr>
          <p:spPr>
            <a:xfrm>
              <a:off x="2990420" y="6583190"/>
              <a:ext cx="406634" cy="407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845338" y="5965019"/>
              <a:ext cx="2740121" cy="16440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4"/>
            <p:cNvSpPr txBox="1"/>
            <p:nvPr/>
          </p:nvSpPr>
          <p:spPr>
            <a:xfrm>
              <a:off x="3987981" y="6072518"/>
              <a:ext cx="2643815" cy="1547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8. Move to the Decentralised Model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5" name="Google Shape;335;p14"/>
          <p:cNvPicPr preferRelativeResize="0"/>
          <p:nvPr/>
        </p:nvPicPr>
        <p:blipFill rotWithShape="1">
          <a:blip r:embed="rId4">
            <a:alphaModFix/>
          </a:blip>
          <a:srcRect b="71845" l="160" r="6608" t="21264"/>
          <a:stretch/>
        </p:blipFill>
        <p:spPr>
          <a:xfrm>
            <a:off x="1371600" y="1511661"/>
            <a:ext cx="5619750" cy="36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/>
          <p:cNvPicPr preferRelativeResize="0"/>
          <p:nvPr/>
        </p:nvPicPr>
        <p:blipFill rotWithShape="1">
          <a:blip r:embed="rId5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 txBox="1"/>
          <p:nvPr/>
        </p:nvSpPr>
        <p:spPr>
          <a:xfrm flipH="1">
            <a:off x="1459229" y="2204115"/>
            <a:ext cx="539877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Transition from Centralised to Decentralised Model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ullseye" id="342" name="Google Shape;342;p15"/>
          <p:cNvSpPr/>
          <p:nvPr/>
        </p:nvSpPr>
        <p:spPr>
          <a:xfrm>
            <a:off x="4982445" y="2897351"/>
            <a:ext cx="1372646" cy="13726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rrow Circle" id="343" name="Google Shape;343;p15"/>
          <p:cNvSpPr/>
          <p:nvPr/>
        </p:nvSpPr>
        <p:spPr>
          <a:xfrm>
            <a:off x="4982445" y="6017002"/>
            <a:ext cx="1372646" cy="13726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/>
          <p:nvPr/>
        </p:nvSpPr>
        <p:spPr>
          <a:xfrm>
            <a:off x="11534907" y="5455465"/>
            <a:ext cx="2525603" cy="2495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5"/>
          <p:cNvSpPr txBox="1"/>
          <p:nvPr/>
        </p:nvSpPr>
        <p:spPr>
          <a:xfrm>
            <a:off x="685800" y="266700"/>
            <a:ext cx="4802051" cy="3256432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Choose the Right Pilot Project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5"/>
          <p:cNvPicPr preferRelativeResize="0"/>
          <p:nvPr/>
        </p:nvPicPr>
        <p:blipFill rotWithShape="1">
          <a:blip r:embed="rId5">
            <a:alphaModFix/>
          </a:blip>
          <a:srcRect b="71845" l="160" r="6608" t="21264"/>
          <a:stretch/>
        </p:blipFill>
        <p:spPr>
          <a:xfrm>
            <a:off x="914400" y="3836714"/>
            <a:ext cx="4838700" cy="31813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5"/>
          <p:cNvSpPr/>
          <p:nvPr/>
        </p:nvSpPr>
        <p:spPr>
          <a:xfrm>
            <a:off x="18143" y="-10755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885371" y="391886"/>
            <a:ext cx="4867729" cy="3341536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Choose the Right Pilot Project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15"/>
          <p:cNvGrpSpPr/>
          <p:nvPr/>
        </p:nvGrpSpPr>
        <p:grpSpPr>
          <a:xfrm>
            <a:off x="7620718" y="1650765"/>
            <a:ext cx="10353980" cy="2504081"/>
            <a:chOff x="7449805" y="1792209"/>
            <a:chExt cx="10264556" cy="2504791"/>
          </a:xfrm>
        </p:grpSpPr>
        <p:sp>
          <p:nvSpPr>
            <p:cNvPr id="350" name="Google Shape;350;p15"/>
            <p:cNvSpPr/>
            <p:nvPr/>
          </p:nvSpPr>
          <p:spPr>
            <a:xfrm>
              <a:off x="7449805" y="1792209"/>
              <a:ext cx="10264556" cy="2504791"/>
            </a:xfrm>
            <a:prstGeom prst="roundRect">
              <a:avLst>
                <a:gd fmla="val 10000" name="adj"/>
              </a:avLst>
            </a:prstGeom>
            <a:solidFill>
              <a:srgbClr val="CACAC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Bullseye" id="351" name="Google Shape;351;p15"/>
            <p:cNvSpPr/>
            <p:nvPr/>
          </p:nvSpPr>
          <p:spPr>
            <a:xfrm>
              <a:off x="8207503" y="2355787"/>
              <a:ext cx="1377635" cy="13776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9525000" y="1792209"/>
              <a:ext cx="4150808" cy="2504791"/>
            </a:xfrm>
            <a:custGeom>
              <a:rect b="b" l="l" r="r" t="t"/>
              <a:pathLst>
                <a:path extrusionOk="0" h="2504791" w="4150808">
                  <a:moveTo>
                    <a:pt x="0" y="0"/>
                  </a:moveTo>
                  <a:lnTo>
                    <a:pt x="4150808" y="0"/>
                  </a:lnTo>
                  <a:lnTo>
                    <a:pt x="4150808" y="2504791"/>
                  </a:lnTo>
                  <a:lnTo>
                    <a:pt x="0" y="25047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65075" lIns="265075" spcFirstLastPara="1" rIns="265075" wrap="square" tIns="265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Pilot Project Objectives 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2866025" y="1792209"/>
              <a:ext cx="4803052" cy="2504791"/>
            </a:xfrm>
            <a:custGeom>
              <a:rect b="b" l="l" r="r" t="t"/>
              <a:pathLst>
                <a:path extrusionOk="0" h="2504791" w="3148314">
                  <a:moveTo>
                    <a:pt x="0" y="0"/>
                  </a:moveTo>
                  <a:lnTo>
                    <a:pt x="3148314" y="0"/>
                  </a:lnTo>
                  <a:lnTo>
                    <a:pt x="3148314" y="2504791"/>
                  </a:lnTo>
                  <a:lnTo>
                    <a:pt x="0" y="25047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65075" lIns="265075" spcFirstLastPara="1" rIns="265075" wrap="square" tIns="265075">
              <a:noAutofit/>
            </a:bodyPr>
            <a:lstStyle/>
            <a:p>
              <a:pPr indent="-285750" lvl="0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⮚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Identify, assess and fix any issues before a full rollout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⮚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Showcase the results and achievements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4" name="Google Shape;354;p15"/>
          <p:cNvPicPr preferRelativeResize="0"/>
          <p:nvPr/>
        </p:nvPicPr>
        <p:blipFill rotWithShape="1">
          <a:blip r:embed="rId5">
            <a:alphaModFix/>
          </a:blip>
          <a:srcRect b="71845" l="160" r="6608" t="21264"/>
          <a:stretch/>
        </p:blipFill>
        <p:spPr>
          <a:xfrm>
            <a:off x="1066800" y="3989114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6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5"/>
          <p:cNvGrpSpPr/>
          <p:nvPr/>
        </p:nvGrpSpPr>
        <p:grpSpPr>
          <a:xfrm>
            <a:off x="7620718" y="5340232"/>
            <a:ext cx="10543608" cy="2504081"/>
            <a:chOff x="7449805" y="4923198"/>
            <a:chExt cx="10452546" cy="2504791"/>
          </a:xfrm>
        </p:grpSpPr>
        <p:sp>
          <p:nvSpPr>
            <p:cNvPr id="357" name="Google Shape;357;p15"/>
            <p:cNvSpPr/>
            <p:nvPr/>
          </p:nvSpPr>
          <p:spPr>
            <a:xfrm>
              <a:off x="7449805" y="4923198"/>
              <a:ext cx="10264556" cy="2504791"/>
            </a:xfrm>
            <a:prstGeom prst="roundRect">
              <a:avLst>
                <a:gd fmla="val 10000" name="adj"/>
              </a:avLst>
            </a:prstGeom>
            <a:solidFill>
              <a:srgbClr val="CACAC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Arrow Circle" id="358" name="Google Shape;358;p15"/>
            <p:cNvSpPr/>
            <p:nvPr/>
          </p:nvSpPr>
          <p:spPr>
            <a:xfrm>
              <a:off x="8207503" y="5486777"/>
              <a:ext cx="1377635" cy="13776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9448800" y="4923198"/>
              <a:ext cx="4619050" cy="2504791"/>
            </a:xfrm>
            <a:custGeom>
              <a:rect b="b" l="l" r="r" t="t"/>
              <a:pathLst>
                <a:path extrusionOk="0" h="2504791" w="4619050">
                  <a:moveTo>
                    <a:pt x="0" y="0"/>
                  </a:moveTo>
                  <a:lnTo>
                    <a:pt x="4619050" y="0"/>
                  </a:lnTo>
                  <a:lnTo>
                    <a:pt x="4619050" y="2504791"/>
                  </a:lnTo>
                  <a:lnTo>
                    <a:pt x="0" y="25047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65075" lIns="265075" spcFirstLastPara="1" rIns="265075" wrap="square" tIns="2650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for a Process that is: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3099299" y="4923198"/>
              <a:ext cx="4803052" cy="2504791"/>
            </a:xfrm>
            <a:custGeom>
              <a:rect b="b" l="l" r="r" t="t"/>
              <a:pathLst>
                <a:path extrusionOk="0" h="2504791" w="3134113">
                  <a:moveTo>
                    <a:pt x="0" y="0"/>
                  </a:moveTo>
                  <a:lnTo>
                    <a:pt x="3134113" y="0"/>
                  </a:lnTo>
                  <a:lnTo>
                    <a:pt x="3134113" y="2504791"/>
                  </a:lnTo>
                  <a:lnTo>
                    <a:pt x="0" y="25047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65075" lIns="265075" spcFirstLastPara="1" rIns="265075" wrap="square" tIns="265075">
              <a:noAutofit/>
            </a:bodyPr>
            <a:lstStyle/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⮚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High-Volume 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⮚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High-Frequency 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⮚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Manual Intensive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Char char="⮚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Multiple Handover points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/>
          <p:nvPr/>
        </p:nvSpPr>
        <p:spPr>
          <a:xfrm>
            <a:off x="0" y="-75075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0"/>
          <p:cNvSpPr txBox="1"/>
          <p:nvPr/>
        </p:nvSpPr>
        <p:spPr>
          <a:xfrm>
            <a:off x="800100" y="856343"/>
            <a:ext cx="5905500" cy="510518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Execute and  Showcase the Pilot 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0"/>
          <p:cNvSpPr txBox="1"/>
          <p:nvPr/>
        </p:nvSpPr>
        <p:spPr>
          <a:xfrm>
            <a:off x="7215391" y="974225"/>
            <a:ext cx="10835407" cy="5388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the Pilot and Highlight Project Achievements and Results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Leaders should see BPM Implementation: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Impact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0802" lvl="0" marL="152396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20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800100" y="3467100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/>
          <p:nvPr/>
        </p:nvSpPr>
        <p:spPr>
          <a:xfrm>
            <a:off x="0" y="-75075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914400" y="1233714"/>
            <a:ext cx="5715000" cy="497658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Develop / Ensure the Right Skill Set 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7491416" y="974225"/>
            <a:ext cx="10034584" cy="5769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Build/ Ensure Team Capabilities for Skills in: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Mapping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Analysis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Improvement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Implementation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Management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1162050" y="3858963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7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/>
          <p:nvPr/>
        </p:nvSpPr>
        <p:spPr>
          <a:xfrm>
            <a:off x="0" y="-31532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 txBox="1"/>
          <p:nvPr/>
        </p:nvSpPr>
        <p:spPr>
          <a:xfrm>
            <a:off x="841829" y="1596571"/>
            <a:ext cx="5863771" cy="43649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Set the right standards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 txBox="1"/>
          <p:nvPr/>
        </p:nvSpPr>
        <p:spPr>
          <a:xfrm>
            <a:off x="6222670" y="1016001"/>
            <a:ext cx="11828128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Choose standard mapping notations, such as BPMN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documentation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Accurate, easy to read process maps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future projects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56841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useful in Digital Transformation Initiatives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18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1162050" y="3479970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8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"/>
          <p:cNvSpPr/>
          <p:nvPr/>
        </p:nvSpPr>
        <p:spPr>
          <a:xfrm>
            <a:off x="0" y="-162161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711200" y="974224"/>
            <a:ext cx="5461000" cy="508124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Get the Right Toolset</a:t>
            </a:r>
            <a:endParaRPr b="1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7235779" y="974224"/>
            <a:ext cx="9833021" cy="831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Key Functionalities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Built-in methodology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Facilitates End-to-end improvement from documentation to collaboration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with worldwide accepted standards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Built-in Quality Management Principles, such as Six Sigma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89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to remember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891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one-size fits-all tool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02870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organisational requirement with tool capabilities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396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9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838200" y="2705100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9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/>
          <p:nvPr/>
        </p:nvSpPr>
        <p:spPr>
          <a:xfrm>
            <a:off x="0" y="-31532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1"/>
          <p:cNvSpPr txBox="1"/>
          <p:nvPr/>
        </p:nvSpPr>
        <p:spPr>
          <a:xfrm>
            <a:off x="533400" y="710761"/>
            <a:ext cx="5791200" cy="359453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 Recruit a Larger  Central Team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21"/>
          <p:cNvGrpSpPr/>
          <p:nvPr/>
        </p:nvGrpSpPr>
        <p:grpSpPr>
          <a:xfrm>
            <a:off x="7358743" y="3744686"/>
            <a:ext cx="10088727" cy="4293649"/>
            <a:chOff x="0" y="0"/>
            <a:chExt cx="10000250" cy="4190235"/>
          </a:xfrm>
        </p:grpSpPr>
        <p:sp>
          <p:nvSpPr>
            <p:cNvPr id="404" name="Google Shape;404;p21"/>
            <p:cNvSpPr/>
            <p:nvPr/>
          </p:nvSpPr>
          <p:spPr>
            <a:xfrm>
              <a:off x="0" y="0"/>
              <a:ext cx="10000250" cy="130301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1"/>
            <p:cNvSpPr txBox="1"/>
            <p:nvPr/>
          </p:nvSpPr>
          <p:spPr>
            <a:xfrm>
              <a:off x="0" y="0"/>
              <a:ext cx="10000250" cy="1303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0" lang="en-US" sz="4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 the members on defined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4882" y="1303019"/>
              <a:ext cx="3330161" cy="27363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4882" y="1303019"/>
              <a:ext cx="3330161" cy="2736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Templates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3335044" y="1303019"/>
              <a:ext cx="3330161" cy="27363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1"/>
            <p:cNvSpPr txBox="1"/>
            <p:nvPr/>
          </p:nvSpPr>
          <p:spPr>
            <a:xfrm>
              <a:off x="3335044" y="1303019"/>
              <a:ext cx="3330161" cy="2736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Methodology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6665205" y="1303019"/>
              <a:ext cx="3330161" cy="27363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1C41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6665205" y="1303019"/>
              <a:ext cx="3330161" cy="2736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825" lIns="163825" spcFirstLastPara="1" rIns="163825" wrap="square" tIns="16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Toolsets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0" y="3886198"/>
              <a:ext cx="10000250" cy="304037"/>
            </a:xfrm>
            <a:prstGeom prst="rect">
              <a:avLst/>
            </a:prstGeom>
            <a:solidFill>
              <a:srgbClr val="1C4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3" name="Google Shape;413;p21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590550" y="3314700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1"/>
          <p:cNvSpPr/>
          <p:nvPr/>
        </p:nvSpPr>
        <p:spPr>
          <a:xfrm>
            <a:off x="7447220" y="683547"/>
            <a:ext cx="9697779" cy="198120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Appoint a Larger Team to build an Enterprise Process Library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2738815" y="1489651"/>
            <a:ext cx="15392400" cy="7545017"/>
          </a:xfrm>
          <a:custGeom>
            <a:rect b="b" l="l" r="r" t="t"/>
            <a:pathLst>
              <a:path extrusionOk="0" h="2819283" w="4092804">
                <a:moveTo>
                  <a:pt x="3968344" y="2819282"/>
                </a:moveTo>
                <a:lnTo>
                  <a:pt x="124460" y="2819282"/>
                </a:lnTo>
                <a:cubicBezTo>
                  <a:pt x="55880" y="2819282"/>
                  <a:pt x="0" y="2763402"/>
                  <a:pt x="0" y="269482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968344" y="0"/>
                </a:lnTo>
                <a:cubicBezTo>
                  <a:pt x="4036925" y="0"/>
                  <a:pt x="4092804" y="55880"/>
                  <a:pt x="4092804" y="124460"/>
                </a:cubicBezTo>
                <a:lnTo>
                  <a:pt x="4092804" y="2694823"/>
                </a:lnTo>
                <a:cubicBezTo>
                  <a:pt x="4092804" y="2763402"/>
                  <a:pt x="4036925" y="2819283"/>
                  <a:pt x="3968344" y="2819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3761" y="2157815"/>
            <a:ext cx="2796439" cy="100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4832" y="3652551"/>
            <a:ext cx="2002024" cy="103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7932" y="6821846"/>
            <a:ext cx="1771788" cy="176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9720" y="7119234"/>
            <a:ext cx="1479192" cy="144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81548" y="3238210"/>
            <a:ext cx="1746828" cy="17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61320" y="3528027"/>
            <a:ext cx="2233812" cy="115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037789" y="1915482"/>
            <a:ext cx="3278411" cy="99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637720" y="7368810"/>
            <a:ext cx="2987743" cy="109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52341" y="5262160"/>
            <a:ext cx="1887007" cy="116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97260" y="3827992"/>
            <a:ext cx="2054460" cy="85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20871" y="5546644"/>
            <a:ext cx="2698620" cy="116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69566" y="3574146"/>
            <a:ext cx="2407634" cy="12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535819" y="5410808"/>
            <a:ext cx="2546202" cy="124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418989" y="5528657"/>
            <a:ext cx="2223613" cy="104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088423" y="5481850"/>
            <a:ext cx="2967662" cy="8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068923" y="1895126"/>
            <a:ext cx="2842168" cy="12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5641678" y="1924110"/>
            <a:ext cx="2189122" cy="12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130847" y="7217577"/>
            <a:ext cx="2049673" cy="12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5880179" y="7119234"/>
            <a:ext cx="2203865" cy="143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442969" y="1984123"/>
            <a:ext cx="2139431" cy="119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475920" y="3363715"/>
            <a:ext cx="2461129" cy="169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24">
            <a:alphaModFix/>
          </a:blip>
          <a:srcRect b="0" l="22341" r="21895" t="0"/>
          <a:stretch/>
        </p:blipFill>
        <p:spPr>
          <a:xfrm>
            <a:off x="3435512" y="7119234"/>
            <a:ext cx="1582207" cy="1596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457200" y="595313"/>
            <a:ext cx="5181600" cy="79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14110F"/>
                </a:solidFill>
                <a:latin typeface="Roboto"/>
                <a:ea typeface="Roboto"/>
                <a:cs typeface="Roboto"/>
                <a:sym typeface="Roboto"/>
              </a:rPr>
              <a:t>Trusted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3205548" y="9519835"/>
            <a:ext cx="365692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2"/>
              <a:buFont typeface="Arial"/>
              <a:buNone/>
            </a:pPr>
            <a:r>
              <a:rPr b="0" i="0" lang="en-US" sz="2882" u="none" cap="none" strike="noStrike">
                <a:solidFill>
                  <a:srgbClr val="14110F"/>
                </a:solidFill>
                <a:latin typeface="Roboto"/>
                <a:ea typeface="Roboto"/>
                <a:cs typeface="Roboto"/>
                <a:sym typeface="Roboto"/>
              </a:rPr>
              <a:t>&amp; many more......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25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/>
          <p:nvPr/>
        </p:nvSpPr>
        <p:spPr>
          <a:xfrm>
            <a:off x="-20782" y="24245"/>
            <a:ext cx="67056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362857" y="856343"/>
            <a:ext cx="6418943" cy="51012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7. Start building an Enterprise Process Library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22"/>
          <p:cNvGrpSpPr/>
          <p:nvPr/>
        </p:nvGrpSpPr>
        <p:grpSpPr>
          <a:xfrm>
            <a:off x="6796314" y="974225"/>
            <a:ext cx="10821004" cy="6912474"/>
            <a:chOff x="0" y="0"/>
            <a:chExt cx="10821004" cy="6912474"/>
          </a:xfrm>
        </p:grpSpPr>
        <p:cxnSp>
          <p:nvCxnSpPr>
            <p:cNvPr id="423" name="Google Shape;423;p22"/>
            <p:cNvCxnSpPr/>
            <p:nvPr/>
          </p:nvCxnSpPr>
          <p:spPr>
            <a:xfrm>
              <a:off x="0" y="0"/>
              <a:ext cx="10725305" cy="0"/>
            </a:xfrm>
            <a:prstGeom prst="straightConnector1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 cap="flat" cmpd="sng" w="9525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424" name="Google Shape;424;p22"/>
            <p:cNvSpPr/>
            <p:nvPr/>
          </p:nvSpPr>
          <p:spPr>
            <a:xfrm>
              <a:off x="0" y="0"/>
              <a:ext cx="3437930" cy="3456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2"/>
            <p:cNvSpPr txBox="1"/>
            <p:nvPr/>
          </p:nvSpPr>
          <p:spPr>
            <a:xfrm>
              <a:off x="0" y="0"/>
              <a:ext cx="3437930" cy="3456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3574458" y="32570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3574458" y="32570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Volume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8" name="Google Shape;428;p22"/>
            <p:cNvCxnSpPr/>
            <p:nvPr/>
          </p:nvCxnSpPr>
          <p:spPr>
            <a:xfrm>
              <a:off x="3437930" y="683990"/>
              <a:ext cx="7281476" cy="0"/>
            </a:xfrm>
            <a:prstGeom prst="straightConnector1">
              <a:avLst/>
            </a:prstGeom>
            <a:solidFill>
              <a:srgbClr val="49ACC5"/>
            </a:solidFill>
            <a:ln cap="flat" cmpd="sng" w="25400">
              <a:solidFill>
                <a:srgbClr val="C0DAE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  <p:sp>
          <p:nvSpPr>
            <p:cNvPr id="429" name="Google Shape;429;p22"/>
            <p:cNvSpPr/>
            <p:nvPr/>
          </p:nvSpPr>
          <p:spPr>
            <a:xfrm>
              <a:off x="3574458" y="716561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3574458" y="716561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Frequency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1" name="Google Shape;431;p22"/>
            <p:cNvCxnSpPr/>
            <p:nvPr/>
          </p:nvCxnSpPr>
          <p:spPr>
            <a:xfrm>
              <a:off x="3437930" y="1367981"/>
              <a:ext cx="7281476" cy="0"/>
            </a:xfrm>
            <a:prstGeom prst="straightConnector1">
              <a:avLst/>
            </a:prstGeom>
            <a:solidFill>
              <a:srgbClr val="49ACC5"/>
            </a:solidFill>
            <a:ln cap="flat" cmpd="sng" w="25400">
              <a:solidFill>
                <a:srgbClr val="C0DAE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  <p:sp>
          <p:nvSpPr>
            <p:cNvPr id="432" name="Google Shape;432;p22"/>
            <p:cNvSpPr/>
            <p:nvPr/>
          </p:nvSpPr>
          <p:spPr>
            <a:xfrm>
              <a:off x="3574458" y="1400552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3607792" y="1384266"/>
              <a:ext cx="7213212" cy="667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Priority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4" name="Google Shape;434;p22"/>
            <p:cNvCxnSpPr/>
            <p:nvPr/>
          </p:nvCxnSpPr>
          <p:spPr>
            <a:xfrm>
              <a:off x="3437930" y="2051972"/>
              <a:ext cx="7281476" cy="0"/>
            </a:xfrm>
            <a:prstGeom prst="straightConnector1">
              <a:avLst/>
            </a:prstGeom>
            <a:solidFill>
              <a:srgbClr val="49ACC5"/>
            </a:solidFill>
            <a:ln cap="flat" cmpd="sng" w="25400">
              <a:solidFill>
                <a:srgbClr val="C0DAE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  <p:sp>
          <p:nvSpPr>
            <p:cNvPr id="435" name="Google Shape;435;p22"/>
            <p:cNvSpPr/>
            <p:nvPr/>
          </p:nvSpPr>
          <p:spPr>
            <a:xfrm>
              <a:off x="3574458" y="2084543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3574458" y="2084543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Touch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7" name="Google Shape;437;p22"/>
            <p:cNvCxnSpPr/>
            <p:nvPr/>
          </p:nvCxnSpPr>
          <p:spPr>
            <a:xfrm>
              <a:off x="3437930" y="2735963"/>
              <a:ext cx="7281476" cy="0"/>
            </a:xfrm>
            <a:prstGeom prst="straightConnector1">
              <a:avLst/>
            </a:prstGeom>
            <a:solidFill>
              <a:srgbClr val="49ACC5"/>
            </a:solidFill>
            <a:ln cap="flat" cmpd="sng" w="25400">
              <a:solidFill>
                <a:srgbClr val="C0DAE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  <p:sp>
          <p:nvSpPr>
            <p:cNvPr id="438" name="Google Shape;438;p22"/>
            <p:cNvSpPr/>
            <p:nvPr/>
          </p:nvSpPr>
          <p:spPr>
            <a:xfrm>
              <a:off x="3574458" y="2768534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3574458" y="2768534"/>
              <a:ext cx="7144948" cy="651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Risk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Processes</a:t>
              </a: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0" name="Google Shape;440;p22"/>
            <p:cNvCxnSpPr/>
            <p:nvPr/>
          </p:nvCxnSpPr>
          <p:spPr>
            <a:xfrm>
              <a:off x="3437930" y="3419954"/>
              <a:ext cx="7281476" cy="0"/>
            </a:xfrm>
            <a:prstGeom prst="straightConnector1">
              <a:avLst/>
            </a:prstGeom>
            <a:solidFill>
              <a:srgbClr val="49ACC5"/>
            </a:solidFill>
            <a:ln cap="flat" cmpd="sng" w="25400">
              <a:solidFill>
                <a:srgbClr val="C0DAE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  <p:cxnSp>
          <p:nvCxnSpPr>
            <p:cNvPr id="441" name="Google Shape;441;p22"/>
            <p:cNvCxnSpPr/>
            <p:nvPr/>
          </p:nvCxnSpPr>
          <p:spPr>
            <a:xfrm>
              <a:off x="0" y="3456237"/>
              <a:ext cx="10725305" cy="0"/>
            </a:xfrm>
            <a:prstGeom prst="straightConnector1">
              <a:avLst/>
            </a:prstGeom>
            <a:gradFill>
              <a:gsLst>
                <a:gs pos="0">
                  <a:srgbClr val="C8691E"/>
                </a:gs>
                <a:gs pos="80000">
                  <a:srgbClr val="FF8C27"/>
                </a:gs>
                <a:gs pos="100000">
                  <a:srgbClr val="FF8B23"/>
                </a:gs>
              </a:gsLst>
              <a:lin ang="16200000" scaled="0"/>
            </a:gradFill>
            <a:ln cap="flat" cmpd="sng" w="9525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442" name="Google Shape;442;p22"/>
            <p:cNvSpPr/>
            <p:nvPr/>
          </p:nvSpPr>
          <p:spPr>
            <a:xfrm>
              <a:off x="0" y="3456237"/>
              <a:ext cx="10725305" cy="3456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2"/>
            <p:cNvSpPr txBox="1"/>
            <p:nvPr/>
          </p:nvSpPr>
          <p:spPr>
            <a:xfrm>
              <a:off x="0" y="3456237"/>
              <a:ext cx="10725305" cy="3456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a Central Repository of Processes in 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6-12 months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4" name="Google Shape;444;p22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533400" y="3619500"/>
            <a:ext cx="4838700" cy="32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"/>
          <p:cNvSpPr/>
          <p:nvPr/>
        </p:nvSpPr>
        <p:spPr>
          <a:xfrm>
            <a:off x="0" y="-75075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667657" y="464456"/>
            <a:ext cx="6266543" cy="494195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 Move to the Decentralised Model 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7177314" y="266700"/>
            <a:ext cx="9833021" cy="6226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a central repository of high priority processes is ready: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85725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 business units can carry on the Continuous Improvement Journey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85725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Improvement can become an organisational BAU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3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800100" y="3162300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3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"/>
          <p:cNvSpPr/>
          <p:nvPr/>
        </p:nvSpPr>
        <p:spPr>
          <a:xfrm>
            <a:off x="0" y="-162161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4"/>
          <p:cNvSpPr txBox="1"/>
          <p:nvPr/>
        </p:nvSpPr>
        <p:spPr>
          <a:xfrm>
            <a:off x="624114" y="1451429"/>
            <a:ext cx="6081486" cy="40124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Quick Recap</a:t>
            </a:r>
            <a:endParaRPr b="0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24"/>
          <p:cNvPicPr preferRelativeResize="0"/>
          <p:nvPr/>
        </p:nvPicPr>
        <p:blipFill rotWithShape="1">
          <a:blip r:embed="rId3">
            <a:alphaModFix/>
          </a:blip>
          <a:srcRect b="71845" l="160" r="6608" t="21264"/>
          <a:stretch/>
        </p:blipFill>
        <p:spPr>
          <a:xfrm>
            <a:off x="933450" y="2476500"/>
            <a:ext cx="4838700" cy="3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24"/>
          <p:cNvGrpSpPr/>
          <p:nvPr/>
        </p:nvGrpSpPr>
        <p:grpSpPr>
          <a:xfrm>
            <a:off x="7472136" y="889907"/>
            <a:ext cx="9931400" cy="8507186"/>
            <a:chOff x="0" y="1015"/>
            <a:chExt cx="9833020" cy="8317039"/>
          </a:xfrm>
        </p:grpSpPr>
        <p:cxnSp>
          <p:nvCxnSpPr>
            <p:cNvPr id="465" name="Google Shape;465;p24"/>
            <p:cNvCxnSpPr/>
            <p:nvPr/>
          </p:nvCxnSpPr>
          <p:spPr>
            <a:xfrm>
              <a:off x="0" y="1015"/>
              <a:ext cx="983302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66" name="Google Shape;466;p24"/>
            <p:cNvSpPr/>
            <p:nvPr/>
          </p:nvSpPr>
          <p:spPr>
            <a:xfrm>
              <a:off x="0" y="1015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4"/>
            <p:cNvSpPr txBox="1"/>
            <p:nvPr/>
          </p:nvSpPr>
          <p:spPr>
            <a:xfrm>
              <a:off x="0" y="1015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 Governance is a must to prevent isolated and disconnected BPM efforts.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8" name="Google Shape;468;p24"/>
            <p:cNvCxnSpPr/>
            <p:nvPr/>
          </p:nvCxnSpPr>
          <p:spPr>
            <a:xfrm>
              <a:off x="0" y="1664423"/>
              <a:ext cx="983302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69" name="Google Shape;469;p24"/>
            <p:cNvSpPr/>
            <p:nvPr/>
          </p:nvSpPr>
          <p:spPr>
            <a:xfrm>
              <a:off x="0" y="1664423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4"/>
            <p:cNvSpPr txBox="1"/>
            <p:nvPr/>
          </p:nvSpPr>
          <p:spPr>
            <a:xfrm>
              <a:off x="0" y="1664423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 by assessing your organisation’s process maturity level to decide the right governance model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1" name="Google Shape;471;p24"/>
            <p:cNvCxnSpPr/>
            <p:nvPr/>
          </p:nvCxnSpPr>
          <p:spPr>
            <a:xfrm>
              <a:off x="0" y="3327831"/>
              <a:ext cx="983302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2" name="Google Shape;472;p24"/>
            <p:cNvSpPr/>
            <p:nvPr/>
          </p:nvSpPr>
          <p:spPr>
            <a:xfrm>
              <a:off x="0" y="3327831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0" y="3327831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already achieved a certain level of process maturity, choose a decentralised model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4" name="Google Shape;474;p24"/>
            <p:cNvCxnSpPr/>
            <p:nvPr/>
          </p:nvCxnSpPr>
          <p:spPr>
            <a:xfrm>
              <a:off x="0" y="4991239"/>
              <a:ext cx="983302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5" name="Google Shape;475;p24"/>
            <p:cNvSpPr/>
            <p:nvPr/>
          </p:nvSpPr>
          <p:spPr>
            <a:xfrm>
              <a:off x="0" y="4991239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4"/>
            <p:cNvSpPr txBox="1"/>
            <p:nvPr/>
          </p:nvSpPr>
          <p:spPr>
            <a:xfrm>
              <a:off x="0" y="4991239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just started or starting process improvement efforts, begin with a centralised model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7" name="Google Shape;477;p24"/>
            <p:cNvCxnSpPr/>
            <p:nvPr/>
          </p:nvCxnSpPr>
          <p:spPr>
            <a:xfrm>
              <a:off x="0" y="6654647"/>
              <a:ext cx="983302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8" name="Google Shape;478;p24"/>
            <p:cNvSpPr/>
            <p:nvPr/>
          </p:nvSpPr>
          <p:spPr>
            <a:xfrm>
              <a:off x="0" y="6654647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4"/>
            <p:cNvSpPr txBox="1"/>
            <p:nvPr/>
          </p:nvSpPr>
          <p:spPr>
            <a:xfrm>
              <a:off x="0" y="6654647"/>
              <a:ext cx="9833020" cy="1663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 a step-by-step approach to transition from centralised to decentralised model for combined benefits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6"/>
          <p:cNvPicPr preferRelativeResize="0"/>
          <p:nvPr/>
        </p:nvPicPr>
        <p:blipFill rotWithShape="1">
          <a:blip r:embed="rId3">
            <a:alphaModFix/>
          </a:blip>
          <a:srcRect b="7810" l="0" r="0" t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6"/>
          <p:cNvSpPr txBox="1"/>
          <p:nvPr/>
        </p:nvSpPr>
        <p:spPr>
          <a:xfrm>
            <a:off x="2670756" y="3619500"/>
            <a:ext cx="12946487" cy="23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None/>
            </a:pPr>
            <a:r>
              <a:rPr b="1" i="0" lang="en-US" sz="14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3678" y="7048500"/>
            <a:ext cx="4980641" cy="15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/>
          <p:nvPr/>
        </p:nvSpPr>
        <p:spPr>
          <a:xfrm>
            <a:off x="478123" y="524451"/>
            <a:ext cx="5181600" cy="96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 Who Am I?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9"/>
          <p:cNvPicPr preferRelativeResize="0"/>
          <p:nvPr/>
        </p:nvPicPr>
        <p:blipFill rotWithShape="1">
          <a:blip r:embed="rId3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9"/>
          <p:cNvSpPr txBox="1"/>
          <p:nvPr/>
        </p:nvSpPr>
        <p:spPr>
          <a:xfrm>
            <a:off x="854262" y="1921705"/>
            <a:ext cx="817362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Khabe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Co–Founder, PRIME BPM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9"/>
          <p:cNvSpPr txBox="1"/>
          <p:nvPr/>
        </p:nvSpPr>
        <p:spPr>
          <a:xfrm>
            <a:off x="1134497" y="5442856"/>
            <a:ext cx="15786778" cy="376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rmAutofit/>
          </a:bodyPr>
          <a:lstStyle/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15+ Years of Business Process Management Experience </a:t>
            </a:r>
            <a:endParaRPr/>
          </a:p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Strategised and implemented BPM solutions for organisations such as GE, Rolls Royce, Sanofi, Suncorp, Vodafone, AMP, ATO, Pfizer, Coca-Cola, etc.</a:t>
            </a:r>
            <a:endParaRPr/>
          </a:p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Passionate about solving complex BPM challenges and helping organisations to do more with less</a:t>
            </a:r>
            <a:endParaRPr/>
          </a:p>
          <a:p>
            <a:pPr indent="0" lvl="0" marL="342892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892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298" lvl="0" marL="723896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file photo of Mark Khabe" id="137" name="Google Shape;13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13633" y="275772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1773" y="9203582"/>
            <a:ext cx="1828798" cy="450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9"/>
          <p:cNvSpPr txBox="1"/>
          <p:nvPr/>
        </p:nvSpPr>
        <p:spPr>
          <a:xfrm>
            <a:off x="3120571" y="9115841"/>
            <a:ext cx="76322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https://www.linkedin.com/in/markkhabe/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152400" y="1687161"/>
            <a:ext cx="7833031" cy="7834598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936" r="-338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3"/>
          <p:cNvCxnSpPr/>
          <p:nvPr/>
        </p:nvCxnSpPr>
        <p:spPr>
          <a:xfrm>
            <a:off x="8408818" y="4663563"/>
            <a:ext cx="8181304" cy="0"/>
          </a:xfrm>
          <a:prstGeom prst="straightConnector1">
            <a:avLst/>
          </a:prstGeom>
          <a:noFill/>
          <a:ln cap="rnd" cmpd="sng" w="9525">
            <a:solidFill>
              <a:srgbClr val="1F325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3"/>
          <p:cNvCxnSpPr/>
          <p:nvPr/>
        </p:nvCxnSpPr>
        <p:spPr>
          <a:xfrm>
            <a:off x="8408818" y="5715640"/>
            <a:ext cx="8181304" cy="0"/>
          </a:xfrm>
          <a:prstGeom prst="straightConnector1">
            <a:avLst/>
          </a:prstGeom>
          <a:noFill/>
          <a:ln cap="rnd" cmpd="sng" w="9525">
            <a:solidFill>
              <a:srgbClr val="1F325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3"/>
          <p:cNvCxnSpPr/>
          <p:nvPr/>
        </p:nvCxnSpPr>
        <p:spPr>
          <a:xfrm>
            <a:off x="8408818" y="6767717"/>
            <a:ext cx="8181304" cy="0"/>
          </a:xfrm>
          <a:prstGeom prst="straightConnector1">
            <a:avLst/>
          </a:prstGeom>
          <a:noFill/>
          <a:ln cap="rnd" cmpd="sng" w="9525">
            <a:solidFill>
              <a:srgbClr val="1F325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3"/>
          <p:cNvSpPr txBox="1"/>
          <p:nvPr/>
        </p:nvSpPr>
        <p:spPr>
          <a:xfrm>
            <a:off x="8277896" y="1831603"/>
            <a:ext cx="9248104" cy="14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-US" sz="64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1" i="0" sz="64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9906000" y="3811575"/>
            <a:ext cx="79527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What is Process Governance and why we need it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9954296" y="4899812"/>
            <a:ext cx="6962104" cy="646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Models of Process Governance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9906000" y="5952020"/>
            <a:ext cx="6635826" cy="646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Assess which model works for you?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9906000" y="7042246"/>
            <a:ext cx="8472714" cy="4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14110F"/>
                </a:solidFill>
                <a:latin typeface="Roboto"/>
                <a:ea typeface="Roboto"/>
                <a:cs typeface="Roboto"/>
                <a:sym typeface="Roboto"/>
              </a:rPr>
              <a:t>How to combine the power of both the models?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8404869" y="3771900"/>
            <a:ext cx="1424931" cy="669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1F3256"/>
                </a:solidFill>
                <a:latin typeface="Calibri"/>
                <a:ea typeface="Calibri"/>
                <a:cs typeface="Calibri"/>
                <a:sym typeface="Calibri"/>
              </a:rPr>
              <a:t>Part 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8408818" y="4880991"/>
            <a:ext cx="14249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F3256"/>
                </a:solidFill>
                <a:latin typeface="Calibri"/>
                <a:ea typeface="Calibri"/>
                <a:cs typeface="Calibri"/>
                <a:sym typeface="Calibri"/>
              </a:rPr>
              <a:t>Part 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8408818" y="5933069"/>
            <a:ext cx="14249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F3256"/>
                </a:solidFill>
                <a:latin typeface="Calibri"/>
                <a:ea typeface="Calibri"/>
                <a:cs typeface="Calibri"/>
                <a:sym typeface="Calibri"/>
              </a:rPr>
              <a:t>Part 3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8408818" y="8037787"/>
            <a:ext cx="14249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F3256"/>
                </a:solidFill>
                <a:latin typeface="Calibri"/>
                <a:ea typeface="Calibri"/>
                <a:cs typeface="Calibri"/>
                <a:sym typeface="Calibri"/>
              </a:rPr>
              <a:t>Part 5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4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3"/>
          <p:cNvCxnSpPr/>
          <p:nvPr/>
        </p:nvCxnSpPr>
        <p:spPr>
          <a:xfrm>
            <a:off x="8408818" y="7810500"/>
            <a:ext cx="8181304" cy="0"/>
          </a:xfrm>
          <a:prstGeom prst="straightConnector1">
            <a:avLst/>
          </a:prstGeom>
          <a:noFill/>
          <a:ln cap="rnd" cmpd="sng" w="9525">
            <a:solidFill>
              <a:srgbClr val="1F325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3"/>
          <p:cNvSpPr txBox="1"/>
          <p:nvPr/>
        </p:nvSpPr>
        <p:spPr>
          <a:xfrm>
            <a:off x="9829800" y="8198149"/>
            <a:ext cx="8181304" cy="4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14110F"/>
                </a:solidFill>
                <a:latin typeface="Roboto"/>
                <a:ea typeface="Roboto"/>
                <a:cs typeface="Roboto"/>
                <a:sym typeface="Roboto"/>
              </a:rPr>
              <a:t>Steps to establish effective governance structure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8404869" y="7048500"/>
            <a:ext cx="14249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F3256"/>
                </a:solidFill>
                <a:latin typeface="Calibri"/>
                <a:ea typeface="Calibri"/>
                <a:cs typeface="Calibri"/>
                <a:sym typeface="Calibri"/>
              </a:rPr>
              <a:t>Part 4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6430279" y="264218"/>
            <a:ext cx="10638521" cy="138649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70375" y="992791"/>
            <a:ext cx="518543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Process Governance </a:t>
            </a: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6992837" y="533049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8077200" y="758157"/>
            <a:ext cx="8049322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going to map the processes?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92084" y="9179718"/>
            <a:ext cx="857042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6430279" y="1884854"/>
            <a:ext cx="10638521" cy="138649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6992837" y="2118358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5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8011750" y="2281080"/>
            <a:ext cx="8944904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going to approve and implement the process change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6430279" y="3485054"/>
            <a:ext cx="10638521" cy="138649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6992837" y="3718558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8063043" y="3989365"/>
            <a:ext cx="80493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standards are going to be followed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6430279" y="5085254"/>
            <a:ext cx="10638521" cy="138649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6939368" y="5318758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5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8105078" y="5543866"/>
            <a:ext cx="80493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the success be measured?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6400800" y="6687887"/>
            <a:ext cx="10638521" cy="138649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6934200" y="6919006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8063043" y="7153481"/>
            <a:ext cx="904907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a continuous improvement cycle be established?</a:t>
            </a:r>
            <a:endParaRPr b="0" i="0" sz="28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6447163" y="8298205"/>
            <a:ext cx="10638521" cy="138649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6992837" y="8519158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8077200" y="8748831"/>
            <a:ext cx="80493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BPM be embedded into organisational DNA?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970375" y="4381499"/>
            <a:ext cx="49453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Answers Critical Questions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9378" y="9029700"/>
            <a:ext cx="857042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657557" y="527705"/>
            <a:ext cx="17706643" cy="936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7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-US" sz="6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WE NEED PROCESS GOVERNANCE?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3733800" y="3924300"/>
            <a:ext cx="3581400" cy="3810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7124700" y="4000500"/>
            <a:ext cx="3581400" cy="3810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10515600" y="3924300"/>
            <a:ext cx="3581400" cy="3810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4648200" y="5443835"/>
            <a:ext cx="1905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8001000" y="5524500"/>
            <a:ext cx="1905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11449050" y="5439370"/>
            <a:ext cx="1905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838200" y="1540346"/>
            <a:ext cx="17706643" cy="1872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Establishes tight control for BPM Initiatives by defining: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700084" y="880286"/>
            <a:ext cx="4802051" cy="5081246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Process Governance </a:t>
            </a:r>
            <a:endParaRPr b="1" i="0" sz="6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7697338" y="999174"/>
            <a:ext cx="9828662" cy="6811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25" spcFirstLastPara="1" rIns="137125" wrap="square" tIns="68550">
            <a:normAutofit/>
          </a:bodyPr>
          <a:lstStyle/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Inconsistent Process Mapping Approach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Unrealised Benefits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Momentum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Delayed Timelines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499" lvl="0" marL="914391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Order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298" lvl="0" marL="723896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0" y="-14515"/>
            <a:ext cx="7162800" cy="10287001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700084" y="571500"/>
            <a:ext cx="642461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Lack of Process Governance results in </a:t>
            </a:r>
            <a:endParaRPr b="0" i="0" sz="6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1412698" y="4263258"/>
            <a:ext cx="48876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 b="71845" l="160" r="6608" t="21264"/>
          <a:stretch/>
        </p:blipFill>
        <p:spPr>
          <a:xfrm>
            <a:off x="760699" y="3848100"/>
            <a:ext cx="5586415" cy="36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503649" y="623001"/>
            <a:ext cx="17593197" cy="1645454"/>
            <a:chOff x="0" y="-9525"/>
            <a:chExt cx="19901597" cy="2193938"/>
          </a:xfrm>
        </p:grpSpPr>
        <p:sp>
          <p:nvSpPr>
            <p:cNvPr id="212" name="Google Shape;212;p7"/>
            <p:cNvSpPr txBox="1"/>
            <p:nvPr/>
          </p:nvSpPr>
          <p:spPr>
            <a:xfrm>
              <a:off x="0" y="1544493"/>
              <a:ext cx="18731379" cy="639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5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t/>
              </a:r>
              <a:endParaRPr b="0" i="0" sz="2399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0" y="-9525"/>
              <a:ext cx="19901597" cy="1580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1" i="0" lang="en-US" sz="7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 GOVERNANCE MODELS </a:t>
              </a:r>
              <a:endParaRPr b="1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7"/>
          <p:cNvSpPr/>
          <p:nvPr/>
        </p:nvSpPr>
        <p:spPr>
          <a:xfrm>
            <a:off x="1731368" y="3503528"/>
            <a:ext cx="7001069" cy="4662856"/>
          </a:xfrm>
          <a:custGeom>
            <a:rect b="b" l="l" r="r" t="t"/>
            <a:pathLst>
              <a:path extrusionOk="0" h="1239686" w="1861332">
                <a:moveTo>
                  <a:pt x="1736872" y="1239686"/>
                </a:moveTo>
                <a:lnTo>
                  <a:pt x="124460" y="1239686"/>
                </a:lnTo>
                <a:cubicBezTo>
                  <a:pt x="55880" y="1239686"/>
                  <a:pt x="0" y="1183806"/>
                  <a:pt x="0" y="111522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36872" y="0"/>
                </a:lnTo>
                <a:cubicBezTo>
                  <a:pt x="1805452" y="0"/>
                  <a:pt x="1861332" y="55880"/>
                  <a:pt x="1861332" y="124460"/>
                </a:cubicBezTo>
                <a:lnTo>
                  <a:pt x="1861332" y="1115226"/>
                </a:lnTo>
                <a:cubicBezTo>
                  <a:pt x="1861332" y="1183806"/>
                  <a:pt x="1805452" y="1239686"/>
                  <a:pt x="1736872" y="12396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2209800" y="4457700"/>
            <a:ext cx="60960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CENTRALISED GOVERNANCE MODEL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9753600" y="3503528"/>
            <a:ext cx="6831554" cy="4662856"/>
          </a:xfrm>
          <a:custGeom>
            <a:rect b="b" l="l" r="r" t="t"/>
            <a:pathLst>
              <a:path extrusionOk="0" h="1302411" w="1841700">
                <a:moveTo>
                  <a:pt x="1717240" y="1302411"/>
                </a:moveTo>
                <a:lnTo>
                  <a:pt x="124460" y="1302411"/>
                </a:lnTo>
                <a:cubicBezTo>
                  <a:pt x="55880" y="1302411"/>
                  <a:pt x="0" y="1246531"/>
                  <a:pt x="0" y="117795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17240" y="0"/>
                </a:lnTo>
                <a:cubicBezTo>
                  <a:pt x="1785820" y="0"/>
                  <a:pt x="1841700" y="55880"/>
                  <a:pt x="1841700" y="124460"/>
                </a:cubicBezTo>
                <a:lnTo>
                  <a:pt x="1841700" y="1177951"/>
                </a:lnTo>
                <a:cubicBezTo>
                  <a:pt x="1841700" y="1246531"/>
                  <a:pt x="1785820" y="1302411"/>
                  <a:pt x="1717240" y="13024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b="0" l="0" r="71145" t="0"/>
          <a:stretch/>
        </p:blipFill>
        <p:spPr>
          <a:xfrm>
            <a:off x="17145000" y="9029700"/>
            <a:ext cx="905798" cy="98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/>
          <p:nvPr/>
        </p:nvSpPr>
        <p:spPr>
          <a:xfrm>
            <a:off x="10287000" y="4457700"/>
            <a:ext cx="609600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DECENTRALISED GOVERNANCE MODEL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6277879" y="1028700"/>
            <a:ext cx="10638521" cy="235134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6277879" y="3967829"/>
            <a:ext cx="10638521" cy="235134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6277879" y="6906959"/>
            <a:ext cx="10638521" cy="235134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33400" y="1017422"/>
            <a:ext cx="5943600" cy="5900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CENTRALISED GOVERNANCE MODEL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8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6934329" y="1711293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6934329" y="4650423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6934329" y="7589552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8248225" y="1945926"/>
            <a:ext cx="804932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central team controls BPM projects and process mapping efforts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8248225" y="4686300"/>
            <a:ext cx="804932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includes dedicated process mapping and improvement analysts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8248225" y="7487841"/>
            <a:ext cx="8049322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Defines common methodology, toolset, process mapping standards for organisation-wide usage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9378" y="9029700"/>
            <a:ext cx="857042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1F32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6277879" y="1028700"/>
            <a:ext cx="10638521" cy="235134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6277879" y="3967829"/>
            <a:ext cx="10638521" cy="235134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6277879" y="6906959"/>
            <a:ext cx="10638521" cy="2351341"/>
          </a:xfrm>
          <a:custGeom>
            <a:rect b="b" l="l" r="r" t="t"/>
            <a:pathLst>
              <a:path extrusionOk="0" h="795392" w="3598710">
                <a:moveTo>
                  <a:pt x="3474250" y="795392"/>
                </a:moveTo>
                <a:lnTo>
                  <a:pt x="124460" y="795392"/>
                </a:lnTo>
                <a:cubicBezTo>
                  <a:pt x="55880" y="795392"/>
                  <a:pt x="0" y="739512"/>
                  <a:pt x="0" y="67093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74250" y="0"/>
                </a:lnTo>
                <a:cubicBezTo>
                  <a:pt x="3542829" y="0"/>
                  <a:pt x="3598710" y="55880"/>
                  <a:pt x="3598710" y="124460"/>
                </a:cubicBezTo>
                <a:lnTo>
                  <a:pt x="3598710" y="670932"/>
                </a:lnTo>
                <a:cubicBezTo>
                  <a:pt x="3598710" y="739512"/>
                  <a:pt x="3542829" y="795392"/>
                  <a:pt x="3474250" y="7953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304800" y="1028700"/>
            <a:ext cx="6766794" cy="6823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DECENTRALISED GOVERNANCE MODEL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8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6934329" y="1711293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6934329" y="4650423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6934329" y="7589552"/>
            <a:ext cx="931963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rgbClr val="14110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8248225" y="1562100"/>
            <a:ext cx="804932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business units map, improve and maintain their processes</a:t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8248225" y="4457700"/>
            <a:ext cx="804932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champions and SMEs are trained on process mapping and improvement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8248225" y="7487841"/>
            <a:ext cx="804932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ongoing continuous improvement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4110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9378" y="9029700"/>
            <a:ext cx="857042" cy="98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admin</dc:creator>
</cp:coreProperties>
</file>